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64" r:id="rId3"/>
    <p:sldId id="265" r:id="rId4"/>
    <p:sldId id="266" r:id="rId5"/>
    <p:sldId id="268" r:id="rId6"/>
    <p:sldId id="270" r:id="rId7"/>
    <p:sldId id="269" r:id="rId8"/>
    <p:sldId id="271" r:id="rId9"/>
    <p:sldId id="275" r:id="rId10"/>
    <p:sldId id="277" r:id="rId11"/>
    <p:sldId id="279" r:id="rId12"/>
    <p:sldId id="278" r:id="rId13"/>
    <p:sldId id="280" r:id="rId14"/>
    <p:sldId id="281" r:id="rId15"/>
    <p:sldId id="274" r:id="rId16"/>
    <p:sldId id="272" r:id="rId17"/>
    <p:sldId id="282" r:id="rId18"/>
    <p:sldId id="283" r:id="rId19"/>
    <p:sldId id="284" r:id="rId20"/>
    <p:sldId id="286" r:id="rId21"/>
    <p:sldId id="2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21D366-7321-4E9E-B471-1AF82A17AE44}">
          <p14:sldIdLst>
            <p14:sldId id="257"/>
            <p14:sldId id="264"/>
            <p14:sldId id="265"/>
            <p14:sldId id="266"/>
            <p14:sldId id="268"/>
            <p14:sldId id="270"/>
            <p14:sldId id="269"/>
            <p14:sldId id="271"/>
            <p14:sldId id="275"/>
            <p14:sldId id="277"/>
            <p14:sldId id="279"/>
            <p14:sldId id="278"/>
            <p14:sldId id="280"/>
            <p14:sldId id="281"/>
            <p14:sldId id="274"/>
            <p14:sldId id="272"/>
            <p14:sldId id="282"/>
            <p14:sldId id="283"/>
            <p14:sldId id="284"/>
            <p14:sldId id="286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24" autoAdjust="0"/>
    <p:restoredTop sz="81114" autoAdjust="0"/>
  </p:normalViewPr>
  <p:slideViewPr>
    <p:cSldViewPr snapToGrid="0" showGuides="1">
      <p:cViewPr varScale="1">
        <p:scale>
          <a:sx n="78" d="100"/>
          <a:sy n="78" d="100"/>
        </p:scale>
        <p:origin x="1086" y="294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81A67-A27B-4083-940C-241E42A8E89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0D86D-1409-43B0-8811-9A559436D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0%B0%D0%BB%D0%BE%D1%87%D0%BA%D0%B8_%D0%B4%D0%BB%D1%8F_%D0%B5%D0%B4%D1%8B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ru.wikipedia.org/wiki/%D0%90%D0%BB%D0%B3%D0%BE%D1%80%D0%B8%D1%82%D0%BC" TargetMode="External"/><Relationship Id="rId4" Type="http://schemas.openxmlformats.org/officeDocument/2006/relationships/hyperlink" Target="https://ru.wikipedia.org/wiki/%D0%9F%D0%B0%D1%80%D0%B0%D0%BB%D0%BB%D0%B5%D0%BB%D0%B8%D0%B7%D0%BC_(%D0%B8%D0%BD%D1%84%D0%BE%D1%80%D0%BC%D0%B0%D1%82%D0%B8%D0%BA%D0%B0)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5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Пять безмолвных философов сидят вокруг круглого стола, перед каждым философом стоит тарелка спагетти. На столе между каждой парой ближайших философов лежит по одной вилке.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Каждый философ может либо есть, либо размышлять. Приём пищи не ограничен количеством оставшихся спагетти — подразумевается бесконечный запас. Тем не менее, философ может есть только тогда, когда держит две вилки — взятую справа и слева (альтернативная формулировка проблемы подразумевает миски с рисом и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Палочки для еды"/>
              </a:rPr>
              <a:t>палочки для еды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вместо тарелок со спагетти и вилок).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Каждый философ может взять ближайшую вилку (если она доступна) или положить — если он уже держит её. Взятие каждой вилки и возвращение её на стол являются раздельными действиями, которые должны выполняться одно за другим.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Вопрос задачи заключается в том, чтобы разработать модель поведения (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Параллелизм (информатика)"/>
              </a:rPr>
              <a:t>параллельный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Алгоритм"/>
              </a:rPr>
              <a:t>алгоритм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 при котором ни один из философов не будет голодать, то есть будет вечно чередовать приём пищи и размышления.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0D86D-1409-43B0-8811-9A559436DA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2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0D86D-1409-43B0-8811-9A559436DA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48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Ключевым моментом здесь является использование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thread_local</a:t>
            </a:r>
            <a:r>
              <a:rPr lang="ru-RU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 поля, представляющего значение иерархии для текущего потока: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thisThreadHierarchy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ru-RU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Он инициализируется максимальным значением, поэтому изначально любой мьютекс может быть заблокирован. Поскольку поле объявлено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thread_local</a:t>
            </a:r>
            <a:r>
              <a:rPr lang="ru-RU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, каждый поток имеет свою собственную копию, поэтому состояние переменной в одном потоке полностью не зависит от состояния переменной при чтении из другого потока.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i="0" dirty="0">
              <a:solidFill>
                <a:srgbClr val="1A1A1A"/>
              </a:solidFill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Таким образом, при первой блокировке потоком экземпляра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hierarchical_mutex</a:t>
            </a:r>
            <a:r>
              <a:rPr lang="ru-RU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 значение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thisThreadHierarchy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равно ULONG_MAX. По своей природе это больше любого другого значения, поэтому проверка в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check_for_hierarchy_violation</a:t>
            </a:r>
            <a:r>
              <a:rPr lang="ru-RU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() проходит. После этого проверки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lock</a:t>
            </a:r>
            <a:r>
              <a:rPr lang="ru-RU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() делегирует во внутренний мьютекс для блокировки. После успешной блокировки можно обновить значение </a:t>
            </a:r>
            <a:r>
              <a:rPr lang="en-US" b="0" i="0" dirty="0" err="1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m_hierarchy</a:t>
            </a:r>
            <a:endParaRPr lang="en-US" b="0" i="0" dirty="0">
              <a:solidFill>
                <a:srgbClr val="1A1A1A"/>
              </a:solidFill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A1A1A"/>
              </a:solidFill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Если теперь вы заблокируете другой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hierarchical_mutex</a:t>
            </a:r>
            <a:r>
              <a:rPr lang="ru-RU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, удерживая блокировку на первом, значение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thisThreadHierarchy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будет отражать значение иерархии первого мьютекса. Значение иерархии этого второго мьютекса теперь должно быть меньше, чем у уже имеющегося, чтобы проверка прошла</a:t>
            </a:r>
            <a:r>
              <a:rPr 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A1A1A"/>
              </a:solidFill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Теперь важно сохранить предыдущее значение иерархии для текущего потока, чтобы вы могли восстановить его в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unlock</a:t>
            </a:r>
            <a:r>
              <a:rPr lang="ru-RU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(); В противном случае никогда не получится снова заблокировать мьютекс с более высоким значением иерархии, даже если поток не содержит блокировок. Поскольку это предыдущее значение иерархии сохраняется только в том случае, если вы удерживаете </a:t>
            </a:r>
            <a:r>
              <a:rPr lang="en-US" b="0" i="0" dirty="0" err="1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m_mutex</a:t>
            </a:r>
            <a:r>
              <a:rPr 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ru-RU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и восстанавливаете его до разблокировки внутреннего мьютекса, вы можете безопасно хранить его в самом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hierarchical_mutex</a:t>
            </a:r>
            <a:r>
              <a:rPr lang="ru-RU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, так как он надежно защищен блокировкой на внутреннем мьютексе. Чтобы избежать путаницы в иерархии из-за неупорядоченной разблокировки, бросаем исключение если разблокируемый мьютекс не является последним заблокированным. Возможны и другие механизмы, но это самый простой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0D86D-1409-43B0-8811-9A559436DA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47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0D86D-1409-43B0-8811-9A559436DA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34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534B-A6AF-65FD-E801-6AA58D9D7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2731D-7764-B810-4DE6-EFEC6FF67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B64FF-4361-8A20-8632-A7357C4E5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259B1-BCF5-E9E4-5DC1-A0E7FB3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078E0-C2F7-7889-A85C-AEB7F30C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3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C5DC-6526-8DE1-FD88-D04D3339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DF879-56A4-E5E8-0C9C-6B1CFBABC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FA286-1207-DBA2-EA14-1A5B1DF4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D0F58-DE4D-21AA-7FBF-5E6395FA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A1BC4-3E61-F68B-63AA-A46453EF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9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0935F9-8F87-75E1-FD10-0D2519C7A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6B2D0-EDCD-04ED-374A-DD406C0DF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81ED0-C0A0-A33C-BF28-ACF1E442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7E4BA-3647-8657-5F57-15CEC51B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C67EA-5E3D-41B7-F8BB-EF7B5CD4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8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2129-36EC-F59A-E517-4AE8C0F4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B90D9-C1D5-53E2-6F3E-B5D41EE9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264F9-DAD5-4879-8AB1-37BF95F40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55842-F7DB-7A7D-1C0E-AFFCBC86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319B0-0BDE-6FEA-C9CE-9D47CC28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6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97F7-76ED-7011-F138-E869A5247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0DBCF-9801-0CD0-80D6-3F447D747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BA715-0CC9-5B9C-18CF-61BDF80E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B509-CF39-AD98-5B9F-6F587A46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4C96F-9DB3-A7C7-7684-A6D19B1E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2573-6F50-BDB4-D64E-0EA61F6F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447B1-2CE0-DD8E-6AA7-1D71BCB16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BAA8E-0111-1C0D-1995-BAF9D0B4D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EFB7E-2F96-B516-E4C4-FE880B92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4C964-F35F-1C34-CFF5-6D2BE76B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37BFC-C04F-FDE7-1C5E-0E27EDE8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9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093F-8967-AE7C-5F1B-469F7B5F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41410-333F-199D-FAEF-B7E8E2241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F0024-0881-46A2-51B7-982D4F4C5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22088-D942-59C3-B01C-15738ADE2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CCBFD-239F-B16A-FB41-D184A8113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BE7A7-F321-1F82-486C-840159558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027A04-391E-89F7-BFFA-811FB328D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236C0C-4462-0CE6-C0CF-4B724D6B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4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0ED1-E045-5879-2239-6CF5C404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D1E778-7F1D-EF5E-EEF7-4818E0F5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EFE2F-792D-2D06-A5D4-438C959A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96091-370F-F4E1-14F0-848B8256A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1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CE108-E833-D2C8-21FA-F53422A3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E8860-D7FB-EA40-D280-809C91D7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3219E-EFDA-81ED-A397-CE586F6E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4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6CAE-1701-A719-EA99-F0D91409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1DDF-3F4C-05B6-8145-DFEF2AE77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4061A-05F1-3202-44CE-A30ED63A8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6C9E7-259F-EDF3-0908-D55526AF8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15CC9-295B-0269-3314-C3F56891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94882-B6A9-A334-945F-1BDAECCE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77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331C-EF23-165A-DB9E-C64FAC3BF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F2B43-92D8-9B53-B80B-07CF8E5D3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EB1E2-8C85-BB65-94AD-57DDF6A85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AA67C-F130-FC8C-ECA4-4DFCAFDF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FFBD6-94D0-F263-A675-E4CD70380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72E05-13C4-BD37-B083-A3EF5E25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36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BA1EC3-25D6-57CE-99DC-2AF2BC12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1F670-12C1-CE1C-0CAB-31FB9C087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797D7-5848-8CBF-CFD1-3BE99CFC6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C95F23-F574-4C00-9B25-D94C8E69B068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12AB-B38C-C36A-1C31-960B8BDAC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06F2E-FB57-0F30-5944-4E9F97F96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4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thread/scoped_lock" TargetMode="External"/><Relationship Id="rId2" Type="http://schemas.openxmlformats.org/officeDocument/2006/relationships/hyperlink" Target="https://en.cppreference.com/w/cpp/thread/lock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odbolt.org/z/vYK6c5reW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thread/mutex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Psrrqco9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odbolt.org/z/M1sqvYnjo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odbolt.org/z/3Pxa7rEKa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cppreference.com/w/cpp/error/system_error" TargetMode="External"/><Relationship Id="rId4" Type="http://schemas.openxmlformats.org/officeDocument/2006/relationships/hyperlink" Target="https://en.cppreference.com/w/cpp/thread/mutex/loc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ubes with blue and pink lights&#10;&#10;Description automatically generated">
            <a:extLst>
              <a:ext uri="{FF2B5EF4-FFF2-40B4-BE49-F238E27FC236}">
                <a16:creationId xmlns:a16="http://schemas.microsoft.com/office/drawing/2014/main" id="{F213C7D8-ACB8-0234-E409-058A82002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" b="3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399E1-33FD-FB31-1D48-33E0470F1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127" y="1801091"/>
            <a:ext cx="10183091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Взаимная блокировка</a:t>
            </a:r>
            <a:endParaRPr lang="en-US" sz="96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70003-1051-92D4-EBF3-CE0668CB9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01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EA095E-C753-2D11-CB34-FAFEEED0CEC0}"/>
              </a:ext>
            </a:extLst>
          </p:cNvPr>
          <p:cNvSpPr txBox="1"/>
          <p:nvPr/>
        </p:nvSpPr>
        <p:spPr>
          <a:xfrm>
            <a:off x="0" y="1"/>
            <a:ext cx="1282631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MakePhilosopher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leftFork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rightFork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([&amp;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leftFork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rightFork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eatTimes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(;;)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leftFork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rightFork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eatTimes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Philosopher #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is eating #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“</a:t>
            </a:r>
          </a:p>
          <a:p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                              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eatTimes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Philosopher #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is thinking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numPhilosophers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numPhilosophers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forks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numPhilosophers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philosophers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numPhilosophers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philosophers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MakePhilosopher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forks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forks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%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numPhilosophers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46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D0F4-4609-3BE1-FC13-F814EF84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решения проблемы обедающих философов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FCEA5-7A86-6A32-D541-CD4CC28F9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Привлечь официанта</a:t>
            </a:r>
          </a:p>
          <a:p>
            <a:pPr lvl="1"/>
            <a:r>
              <a:rPr lang="ru-RU" dirty="0"/>
              <a:t>Прежде чем взять вилку, надо спросить разрешения официанта</a:t>
            </a:r>
          </a:p>
          <a:p>
            <a:pPr lvl="1"/>
            <a:r>
              <a:rPr lang="ru-RU" dirty="0"/>
              <a:t>Официант контролирует количество обедающих философов</a:t>
            </a:r>
          </a:p>
          <a:p>
            <a:r>
              <a:rPr lang="ru-RU" dirty="0"/>
              <a:t>Установить иерархию блокировок</a:t>
            </a:r>
          </a:p>
          <a:p>
            <a:pPr lvl="1"/>
            <a:r>
              <a:rPr lang="ru-RU" dirty="0"/>
              <a:t>Пронумеровать вилки и всегда брать сперва вилку с меньшим номером</a:t>
            </a:r>
          </a:p>
          <a:p>
            <a:pPr lvl="1"/>
            <a:r>
              <a:rPr lang="ru-RU" dirty="0"/>
              <a:t>В стандартной библиотеке есть метод </a:t>
            </a:r>
            <a:r>
              <a:rPr lang="en-US" dirty="0">
                <a:hlinkClick r:id="rId2"/>
              </a:rPr>
              <a:t>std::lock</a:t>
            </a:r>
            <a:r>
              <a:rPr lang="ru-RU" dirty="0"/>
              <a:t> и </a:t>
            </a:r>
            <a:r>
              <a:rPr lang="en-US" dirty="0"/>
              <a:t>RAII-</a:t>
            </a:r>
            <a:r>
              <a:rPr lang="ru-RU" dirty="0"/>
              <a:t>обёртка </a:t>
            </a:r>
            <a:r>
              <a:rPr lang="en-US" dirty="0">
                <a:hlinkClick r:id="rId3"/>
              </a:rPr>
              <a:t>std::</a:t>
            </a:r>
            <a:r>
              <a:rPr lang="en-US" dirty="0" err="1">
                <a:hlinkClick r:id="rId3"/>
              </a:rPr>
              <a:t>scoped_lock</a:t>
            </a:r>
            <a:r>
              <a:rPr lang="ru-RU" dirty="0"/>
              <a:t>, которые захватывают </a:t>
            </a:r>
            <a:r>
              <a:rPr lang="en-US" dirty="0"/>
              <a:t>n </a:t>
            </a:r>
            <a:r>
              <a:rPr lang="ru-RU" dirty="0"/>
              <a:t>блокировок в фиксированном порядке</a:t>
            </a:r>
            <a:endParaRPr lang="en-US" dirty="0"/>
          </a:p>
          <a:p>
            <a:pPr lvl="1"/>
            <a:r>
              <a:rPr lang="ru-RU" dirty="0"/>
              <a:t>Недостаток: возможна проблема «голодания», особенно когда количество ресурсов не известно заранее</a:t>
            </a:r>
            <a:endParaRPr lang="en-US" dirty="0"/>
          </a:p>
          <a:p>
            <a:pPr lvl="1"/>
            <a:endParaRPr lang="ru-RU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68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E47FC6-77BB-A729-A316-B76B7A98DB67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MakePhilosopher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sz="1600" b="1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waiter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std::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leftFork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std::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rightFork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([&amp;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leftFork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rightFork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waiter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eatTimes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(;;)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std::</a:t>
            </a:r>
            <a:r>
              <a:rPr lang="fr-FR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unique_lock</a:t>
            </a:r>
            <a:r>
              <a:rPr lang="fr-FR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lkw</a:t>
            </a:r>
            <a:r>
              <a:rPr lang="fr-FR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fr-FR" sz="1600" b="1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waiter</a:t>
            </a:r>
            <a:r>
              <a:rPr lang="fr-FR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lock_guard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lk1{ 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leftFork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std::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lock_guard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lk2{ 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rightFork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lkw.unlock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++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eatTimes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Philosopher #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is eating #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eatTimes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Philosopher #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is thinking</a:t>
            </a:r>
            <a:r>
              <a:rPr lang="en-US" sz="16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numPhilosophers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sz="1600" b="1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waiter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numPhilosophers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forks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numPhilosophers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philosophers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numPhilosophers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philosophers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MakePhilosopher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waiter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forks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forks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%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numPhilosophers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16B8D-F3E2-3987-B34B-29794C3945AF}"/>
              </a:ext>
            </a:extLst>
          </p:cNvPr>
          <p:cNvSpPr txBox="1"/>
          <p:nvPr/>
        </p:nvSpPr>
        <p:spPr>
          <a:xfrm>
            <a:off x="8587946" y="3917092"/>
            <a:ext cx="310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Привлекаем официанта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4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AAAB9A-48E3-A2D2-89BA-759CBA2125B3}"/>
              </a:ext>
            </a:extLst>
          </p:cNvPr>
          <p:cNvSpPr txBox="1"/>
          <p:nvPr/>
        </p:nvSpPr>
        <p:spPr>
          <a:xfrm>
            <a:off x="0" y="-1"/>
            <a:ext cx="12192000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MakePhilosopher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std::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fork1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std::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fork2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([&amp;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fork1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fork2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eatTimes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(;;)</a:t>
            </a: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std::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lk1{ fork1 };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std::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lk2{ fork2 };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++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eatTimes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std::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sz="17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Philosopher #</a:t>
            </a:r>
            <a:r>
              <a:rPr lang="en-US" sz="17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index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&lt;&lt; </a:t>
            </a:r>
            <a:r>
              <a:rPr lang="en-US" sz="17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is eating #</a:t>
            </a:r>
            <a:r>
              <a:rPr lang="en-US" sz="17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eatTimes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7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7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std::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sz="17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Philosopher #</a:t>
            </a:r>
            <a:r>
              <a:rPr lang="en-US" sz="17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index &lt;&lt; </a:t>
            </a:r>
            <a:r>
              <a:rPr lang="en-US" sz="17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is thinking</a:t>
            </a:r>
            <a:r>
              <a:rPr lang="en-US" sz="17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7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numPhilosophers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std::array&lt;std::mutex,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numPhilosophers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forks{};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std::array&lt;std::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numPhilosophers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philosophers;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numPhilosophers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 = (</a:t>
            </a:r>
            <a:r>
              <a:rPr lang="en-US" sz="17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7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% </a:t>
            </a:r>
            <a:r>
              <a:rPr lang="en-US" sz="17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numPhilosophers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philosophers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MakePhilosopher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1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forks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[std::</a:t>
            </a:r>
            <a:r>
              <a:rPr lang="en-US" sz="1700" b="1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j)], </a:t>
            </a:r>
            <a:r>
              <a:rPr lang="en-US" sz="1700" b="1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forks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[std::</a:t>
            </a:r>
            <a:r>
              <a:rPr lang="en-US" sz="1700" b="1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j)]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4EAD1-0CBB-1E59-C383-FEF846254417}"/>
              </a:ext>
            </a:extLst>
          </p:cNvPr>
          <p:cNvSpPr txBox="1"/>
          <p:nvPr/>
        </p:nvSpPr>
        <p:spPr>
          <a:xfrm>
            <a:off x="8587946" y="3917092"/>
            <a:ext cx="310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Нумеруем вилки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751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06131-A6D3-7A94-CB3A-237010DEF52F}"/>
              </a:ext>
            </a:extLst>
          </p:cNvPr>
          <p:cNvSpPr txBox="1"/>
          <p:nvPr/>
        </p:nvSpPr>
        <p:spPr>
          <a:xfrm>
            <a:off x="0" y="-1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MakePhilosopher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leftFork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rightFork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([&amp;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leftFork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rightFork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eatTimes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(;;)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1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scoped_lock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1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leftFork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rightFork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eatTimes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Philosopher #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is eating #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eatTimes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Philosopher #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is thinking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numPhilosophers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numPhilosophers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forks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numPhilosophers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philosophers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numPhilosophers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philosophers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MakePhilosopher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forks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forks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%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numPhilosophers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6EFAA-2246-F553-37DA-2B6CE8560279}"/>
              </a:ext>
            </a:extLst>
          </p:cNvPr>
          <p:cNvSpPr txBox="1"/>
          <p:nvPr/>
        </p:nvSpPr>
        <p:spPr>
          <a:xfrm>
            <a:off x="7537622" y="3917092"/>
            <a:ext cx="4151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Упорядочиваем захват мьютексов при помощи </a:t>
            </a:r>
            <a:r>
              <a:rPr lang="en-US" dirty="0" err="1"/>
              <a:t>scoped_lock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693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23496-6837-4227-F2D0-6D36DEF03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78E3DB-A0A0-A448-528B-A0087846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Исправляем </a:t>
            </a:r>
            <a:r>
              <a:rPr lang="en-US" dirty="0"/>
              <a:t>deadlock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ABD9E-C2B5-C4E7-C35B-35FFB1D446F9}"/>
              </a:ext>
            </a:extLst>
          </p:cNvPr>
          <p:cNvSpPr txBox="1"/>
          <p:nvPr/>
        </p:nvSpPr>
        <p:spPr>
          <a:xfrm>
            <a:off x="1" y="1690688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template &lt;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T&gt;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ru-RU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public:</a:t>
            </a:r>
            <a:endParaRPr lang="ru-RU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…</a:t>
            </a:r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&amp; operator=(const 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   if (this != std::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addressof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ru-RU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std::</a:t>
            </a:r>
            <a:r>
              <a:rPr lang="en-US" b="1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scoped_lock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ru-RU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.m_mutex</a:t>
            </a:r>
            <a:endParaRPr lang="ru-RU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.m_stack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   return *this;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private: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std::stack&lt;T&gt;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m_stack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mutable std::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shared_mutex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BD1D71-FF0C-8F34-CF9A-58A4E41AFFC0}"/>
              </a:ext>
            </a:extLst>
          </p:cNvPr>
          <p:cNvSpPr txBox="1"/>
          <p:nvPr/>
        </p:nvSpPr>
        <p:spPr>
          <a:xfrm>
            <a:off x="6357256" y="117693"/>
            <a:ext cx="5834743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int main() {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&lt;int&gt; stack1;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&lt;int&gt; stack2;</a:t>
            </a:r>
          </a:p>
          <a:p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for (int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&lt; 100; ++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stack1.Push(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stack2.Push(-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static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int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repeatCount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= 10'000;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t{ [&amp;stack1, &amp;stack2] {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for (int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repeatCount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  stack2.Push(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  stack1 = stack2;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  std::ignore = stack2.TryPop();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} };</a:t>
            </a:r>
          </a:p>
          <a:p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for (int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repeatCount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stack1.Push(-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stack2 = stack1;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std::ignore = stack1.TryPop();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t.join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6F52C7-21D8-8DFB-711E-6F8F579AAA4F}"/>
              </a:ext>
            </a:extLst>
          </p:cNvPr>
          <p:cNvSpPr txBox="1"/>
          <p:nvPr/>
        </p:nvSpPr>
        <p:spPr>
          <a:xfrm>
            <a:off x="973095" y="6467631"/>
            <a:ext cx="3635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https://godbolt.org/z/vYK6c5reW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2DA9BF-C852-89FB-DF11-A9EA1091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3580" y="49130"/>
            <a:ext cx="1448420" cy="143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3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EE115-404D-0D34-2BFB-BC206A1D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Прочие ситуации возникновения </a:t>
            </a:r>
            <a:r>
              <a:rPr lang="en-US" dirty="0"/>
              <a:t>deadlock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7F542-D374-170A-7515-66AB7E823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Поток </a:t>
            </a:r>
            <a:r>
              <a:rPr lang="en-US" dirty="0"/>
              <a:t>A </a:t>
            </a:r>
            <a:r>
              <a:rPr lang="ru-RU" dirty="0"/>
              <a:t>вызывает </a:t>
            </a:r>
            <a:r>
              <a:rPr lang="en-US" dirty="0"/>
              <a:t>join</a:t>
            </a:r>
            <a:r>
              <a:rPr lang="ru-RU" dirty="0"/>
              <a:t> у потока </a:t>
            </a:r>
            <a:r>
              <a:rPr lang="en-US" dirty="0"/>
              <a:t>B</a:t>
            </a:r>
            <a:r>
              <a:rPr lang="ru-RU" dirty="0"/>
              <a:t>, а поток </a:t>
            </a:r>
            <a:r>
              <a:rPr lang="en-US" dirty="0"/>
              <a:t>B – </a:t>
            </a:r>
            <a:r>
              <a:rPr lang="ru-RU" dirty="0"/>
              <a:t>у потока </a:t>
            </a:r>
            <a:r>
              <a:rPr lang="en-US" dirty="0"/>
              <a:t>A</a:t>
            </a:r>
          </a:p>
          <a:p>
            <a:r>
              <a:rPr lang="ru-RU" dirty="0"/>
              <a:t>Поток </a:t>
            </a:r>
            <a:r>
              <a:rPr lang="en-US" dirty="0"/>
              <a:t>B </a:t>
            </a:r>
            <a:r>
              <a:rPr lang="ru-RU" dirty="0"/>
              <a:t>захватил мьютекс, после чего поток </a:t>
            </a:r>
            <a:r>
              <a:rPr lang="en-US" dirty="0"/>
              <a:t>A </a:t>
            </a:r>
            <a:r>
              <a:rPr lang="ru-RU" dirty="0"/>
              <a:t>вызвал</a:t>
            </a:r>
            <a:r>
              <a:rPr lang="en-US" dirty="0"/>
              <a:t> fork</a:t>
            </a:r>
            <a:endParaRPr lang="ru-RU" dirty="0"/>
          </a:p>
          <a:p>
            <a:pPr lvl="1"/>
            <a:r>
              <a:rPr lang="ru-RU" dirty="0"/>
              <a:t>В дочернем процессе не будет потока </a:t>
            </a:r>
            <a:r>
              <a:rPr lang="en-US" dirty="0"/>
              <a:t>B!</a:t>
            </a:r>
          </a:p>
          <a:p>
            <a:pPr lvl="1"/>
            <a:r>
              <a:rPr lang="ru-RU" dirty="0"/>
              <a:t>Если дочерний процесс попробует захватить мьютекс, то произойдёт </a:t>
            </a:r>
            <a:r>
              <a:rPr lang="en-US" dirty="0"/>
              <a:t>deadlock</a:t>
            </a:r>
            <a:r>
              <a:rPr lang="ru-RU" dirty="0"/>
              <a:t>, так как в нём нет копии потока </a:t>
            </a:r>
            <a:r>
              <a:rPr lang="en-US" dirty="0"/>
              <a:t>B</a:t>
            </a:r>
            <a:r>
              <a:rPr lang="ru-RU" dirty="0"/>
              <a:t>, способного снять блокировку</a:t>
            </a:r>
          </a:p>
        </p:txBody>
      </p:sp>
    </p:spTree>
    <p:extLst>
      <p:ext uri="{BB962C8B-B14F-4D97-AF65-F5344CB8AC3E}">
        <p14:creationId xmlns:p14="http://schemas.microsoft.com/office/powerpoint/2010/main" val="3491067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45DE0-00AD-1632-F49F-AE302D53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проблемы взаимных блокировок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C22C4-991F-98F3-C200-964677014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Избегайте вложенных блокировок</a:t>
            </a:r>
          </a:p>
          <a:p>
            <a:pPr lvl="1"/>
            <a:r>
              <a:rPr lang="ru-RU" dirty="0"/>
              <a:t>Не берите блокировку, если ранее взяли уже одну</a:t>
            </a:r>
          </a:p>
          <a:p>
            <a:r>
              <a:rPr lang="ru-RU" dirty="0"/>
              <a:t>Не вызывайте код вне контроля функции или класса со взятой блокировкой</a:t>
            </a:r>
          </a:p>
          <a:p>
            <a:r>
              <a:rPr lang="ru-RU" dirty="0"/>
              <a:t>Используйте фиксированный порядок взятия блокировок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36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BBB057-FCAE-E87C-CFA5-EEC082089881}"/>
              </a:ext>
            </a:extLst>
          </p:cNvPr>
          <p:cNvSpPr txBox="1"/>
          <p:nvPr/>
        </p:nvSpPr>
        <p:spPr>
          <a:xfrm>
            <a:off x="0" y="-1"/>
            <a:ext cx="85471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HierarchicalMutex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HierarchicalMutex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{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CheckForHierarchyViolation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UpdateHierarchy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unlock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m_thisThreadHierarchy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logic_error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Mutex hierarchy violated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m_thisThreadHierarchy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m_prevHierarchy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unlock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m_prevHierarchy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thread_local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Hierarchy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m_thisThreadHierarchy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numeric_limits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E9A26-FACA-2149-1FDC-49ABBD34F687}"/>
              </a:ext>
            </a:extLst>
          </p:cNvPr>
          <p:cNvSpPr txBox="1"/>
          <p:nvPr/>
        </p:nvSpPr>
        <p:spPr>
          <a:xfrm>
            <a:off x="6261100" y="0"/>
            <a:ext cx="59309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 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try_lock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CheckForHierarchyViolation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try_lock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UpdateHierarchy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CheckForHierarchyViolation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m_thisThreadHierarchy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logic_error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Mutex hierarchy violated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UpdateHierarchy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m_prevHierarchy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m_thisThreadHierarchy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m_thisThreadHierarchy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m_hierarchy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5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C3E1EC-BA3D-8564-EA85-6553D3BF5E7C}"/>
              </a:ext>
            </a:extLst>
          </p:cNvPr>
          <p:cNvSpPr txBox="1"/>
          <p:nvPr/>
        </p:nvSpPr>
        <p:spPr>
          <a:xfrm>
            <a:off x="0" y="0"/>
            <a:ext cx="6096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HierarchicalMutex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highLevelMutex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HierarchicalMutex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midLevelMutex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HierarchicalMutex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lowLevelMutex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lowLevelData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DoLowLevelStuff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lowLevelData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LowLevelFunc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lowLevelMutex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DoLowLevelStuff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DoHighLevelStuff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Low level data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HighLevelFunc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highLevelMutex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DoHighLevelStuff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LowLevelFunc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35395-F39F-C95A-F4FD-93752F2E1DF9}"/>
              </a:ext>
            </a:extLst>
          </p:cNvPr>
          <p:cNvSpPr txBox="1"/>
          <p:nvPr/>
        </p:nvSpPr>
        <p:spPr>
          <a:xfrm>
            <a:off x="6096000" y="0"/>
            <a:ext cx="61214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OtherFunc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HighLevelFunc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HighLevelFunc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 };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try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midLevelMutex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OtherFunc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cerr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267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9A854C-9EB9-88AD-A6B9-544561E6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7F1D80-50A0-3C9F-50F6-0759596C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" b="37887"/>
          <a:stretch/>
        </p:blipFill>
        <p:spPr>
          <a:xfrm>
            <a:off x="0" y="0"/>
            <a:ext cx="12192000" cy="67346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9BB55-0C5D-CB53-487A-DC3038AB4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091" y="1801091"/>
            <a:ext cx="10113818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Взаимная блокировка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44140-9B4A-1DC8-BA51-4992A77F5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502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A5F2-8E48-CE68-098E-97BD444C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0341-E35E-08A7-47CB-C35363D04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Williams Anthony, “C++ Concurrency in Action, 2</a:t>
            </a:r>
            <a:r>
              <a:rPr lang="en-US" baseline="30000" dirty="0"/>
              <a:t>nd</a:t>
            </a:r>
            <a:r>
              <a:rPr lang="en-US" dirty="0"/>
              <a:t> Edition”</a:t>
            </a:r>
            <a:endParaRPr lang="ru-RU" dirty="0"/>
          </a:p>
          <a:p>
            <a:r>
              <a:rPr lang="en-US" dirty="0"/>
              <a:t>Maurice Herlihy, Nir Shavit “The Art of Multiprocessor Programming”</a:t>
            </a:r>
          </a:p>
          <a:p>
            <a:r>
              <a:rPr lang="en-US" dirty="0"/>
              <a:t>C++ Mutex</a:t>
            </a:r>
            <a:br>
              <a:rPr lang="en-US" dirty="0"/>
            </a:br>
            <a:r>
              <a:rPr lang="en-US" dirty="0">
                <a:hlinkClick r:id="rId2"/>
              </a:rPr>
              <a:t>https://en.cppreference.com/w/cpp/thread/mutex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37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8A16-D3F9-CF1C-55F9-85E43B6F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820E6-49CD-914B-5655-ECC3ECF46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94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1B6093-C6AC-6999-DEEC-BAE00CC7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6F791C-C24C-3C87-2426-C82AE5592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" b="3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BA255-8926-B10E-6E09-2DCB3F74F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908"/>
            <a:ext cx="9698182" cy="2452255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Взаимная блокировка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0B179B-1578-721A-0FEC-61F1F3050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316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13115F-A482-1976-5029-E0EA367E7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Присваивание стека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39C97-4789-FD28-8141-752CCCED68C1}"/>
              </a:ext>
            </a:extLst>
          </p:cNvPr>
          <p:cNvSpPr txBox="1"/>
          <p:nvPr/>
        </p:nvSpPr>
        <p:spPr>
          <a:xfrm>
            <a:off x="1" y="1690688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ru-RU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ru-RU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operator=(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addressof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.m_stack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endParaRPr lang="ru-RU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74262-B785-1CF7-E08B-EE7E876A4C90}"/>
              </a:ext>
            </a:extLst>
          </p:cNvPr>
          <p:cNvSpPr txBox="1"/>
          <p:nvPr/>
        </p:nvSpPr>
        <p:spPr>
          <a:xfrm>
            <a:off x="6096000" y="117693"/>
            <a:ext cx="6096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repeatCount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repeatCount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std::ignore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TryPop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 };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repeatCount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std::ignore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TryPop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1C872-8767-F1ED-8CE2-672A448A03F2}"/>
              </a:ext>
            </a:extLst>
          </p:cNvPr>
          <p:cNvSpPr/>
          <p:nvPr/>
        </p:nvSpPr>
        <p:spPr>
          <a:xfrm>
            <a:off x="261257" y="6215002"/>
            <a:ext cx="4934857" cy="6429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terminated with signal: SIGSEGV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8557FA-E104-EAF9-81CA-20C3CB1D4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143" y="5459927"/>
            <a:ext cx="1378856" cy="13980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436A46-D7D3-4DFB-93DA-3D9F0DAECE86}"/>
              </a:ext>
            </a:extLst>
          </p:cNvPr>
          <p:cNvSpPr txBox="1"/>
          <p:nvPr/>
        </p:nvSpPr>
        <p:spPr>
          <a:xfrm>
            <a:off x="7402286" y="6488667"/>
            <a:ext cx="3410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https://godbolt.org/z/Psrrqco98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4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2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7FA33-7648-70D6-4BC7-0FBF1BBDD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5BEB0B-C83A-8D89-6825-A81B3771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 мьютексы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081824-3564-D725-52C0-253A80B77D36}"/>
              </a:ext>
            </a:extLst>
          </p:cNvPr>
          <p:cNvSpPr txBox="1"/>
          <p:nvPr/>
        </p:nvSpPr>
        <p:spPr>
          <a:xfrm>
            <a:off x="1" y="1690688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template &lt;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T&gt;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ru-RU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public:</a:t>
            </a:r>
            <a:endParaRPr lang="ru-RU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…</a:t>
            </a:r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TSStack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&amp; operator=(const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TSStack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rhs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if (this != std::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addressof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rhs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std::</a:t>
            </a:r>
            <a:r>
              <a:rPr lang="en-US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lock_guard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1F377F"/>
                </a:solidFill>
                <a:latin typeface="Consolas" panose="020B0609020204030204" pitchFamily="49" charset="0"/>
              </a:rPr>
              <a:t>thisLock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m_mutex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std::</a:t>
            </a:r>
            <a:r>
              <a:rPr lang="en-US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shared_lock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1F377F"/>
                </a:solidFill>
                <a:latin typeface="Consolas" panose="020B0609020204030204" pitchFamily="49" charset="0"/>
              </a:rPr>
              <a:t>otherLock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.m_mutex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m_stack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other.m_stack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return *this;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}</a:t>
            </a:r>
            <a:endParaRPr lang="ru-RU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private: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std::stack&lt;T&gt;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m_stack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mutable std::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shared_mutex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08F80C-7F54-E0C7-469B-D90F63DE1AE4}"/>
              </a:ext>
            </a:extLst>
          </p:cNvPr>
          <p:cNvSpPr txBox="1"/>
          <p:nvPr/>
        </p:nvSpPr>
        <p:spPr>
          <a:xfrm>
            <a:off x="6357256" y="117693"/>
            <a:ext cx="5834743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int main() {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&lt;int&gt; stack1;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&lt;int&gt; stack2;</a:t>
            </a:r>
          </a:p>
          <a:p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for (int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&lt; 100; ++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stack1.Push(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stack2.Push(-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static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int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repeatCount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= 10'000;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t{ [&amp;stack1, &amp;stack2] {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for (int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repeatCount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  stack2.Push(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  stack1 = stack2;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  std::ignore = stack2.TryPop();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} };</a:t>
            </a:r>
          </a:p>
          <a:p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for (int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repeatCount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stack1.Push(-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stack2 = stack1;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std::ignore = stack1.TryPop();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t.join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FCA74-E665-0C68-F27B-524E0E1B5E7D}"/>
              </a:ext>
            </a:extLst>
          </p:cNvPr>
          <p:cNvSpPr txBox="1"/>
          <p:nvPr/>
        </p:nvSpPr>
        <p:spPr>
          <a:xfrm>
            <a:off x="234484" y="6488668"/>
            <a:ext cx="3694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https://godbolt.org/z/M1sqvYnjo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9CDDD-B8E7-4911-FF5F-09E35C5AA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794" y="0"/>
            <a:ext cx="1427206" cy="144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2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24D3F-FE60-9E5E-F243-23A87C8B7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Причина зависания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D21F76-0DF2-D856-0722-59B2C10F7834}"/>
              </a:ext>
            </a:extLst>
          </p:cNvPr>
          <p:cNvSpPr/>
          <p:nvPr/>
        </p:nvSpPr>
        <p:spPr>
          <a:xfrm>
            <a:off x="2986315" y="2929389"/>
            <a:ext cx="2090057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stack1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0158E4-9239-8BBA-3D74-E6AE07877308}"/>
              </a:ext>
            </a:extLst>
          </p:cNvPr>
          <p:cNvSpPr/>
          <p:nvPr/>
        </p:nvSpPr>
        <p:spPr>
          <a:xfrm>
            <a:off x="7369627" y="2929388"/>
            <a:ext cx="2090057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stack2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8D8813-8977-EC76-D91C-1880DFB18112}"/>
              </a:ext>
            </a:extLst>
          </p:cNvPr>
          <p:cNvSpPr/>
          <p:nvPr/>
        </p:nvSpPr>
        <p:spPr>
          <a:xfrm>
            <a:off x="4474029" y="3105941"/>
            <a:ext cx="486229" cy="48622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FB3BCF-1216-DEAD-86C5-46BBA39BC4E0}"/>
              </a:ext>
            </a:extLst>
          </p:cNvPr>
          <p:cNvSpPr/>
          <p:nvPr/>
        </p:nvSpPr>
        <p:spPr>
          <a:xfrm>
            <a:off x="8857342" y="3024863"/>
            <a:ext cx="486229" cy="48622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7CCDA-5F06-D153-B3D0-E821CF1C3C43}"/>
              </a:ext>
            </a:extLst>
          </p:cNvPr>
          <p:cNvSpPr txBox="1"/>
          <p:nvPr/>
        </p:nvSpPr>
        <p:spPr>
          <a:xfrm>
            <a:off x="4156529" y="4960642"/>
            <a:ext cx="112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DA08A-975E-6981-5485-C71451833F04}"/>
              </a:ext>
            </a:extLst>
          </p:cNvPr>
          <p:cNvSpPr txBox="1"/>
          <p:nvPr/>
        </p:nvSpPr>
        <p:spPr>
          <a:xfrm>
            <a:off x="8539842" y="4960642"/>
            <a:ext cx="112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Thread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3FA36F-4C6E-5BC5-954B-1FBEA2C209D9}"/>
              </a:ext>
            </a:extLst>
          </p:cNvPr>
          <p:cNvCxnSpPr>
            <a:cxnSpLocks/>
            <a:stCxn id="8" idx="0"/>
            <a:endCxn id="5" idx="4"/>
          </p:cNvCxnSpPr>
          <p:nvPr/>
        </p:nvCxnSpPr>
        <p:spPr>
          <a:xfrm flipV="1">
            <a:off x="4717143" y="3592170"/>
            <a:ext cx="1" cy="136847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86916F-EF6F-7A3A-2981-8DE8EB4B1243}"/>
              </a:ext>
            </a:extLst>
          </p:cNvPr>
          <p:cNvCxnSpPr>
            <a:cxnSpLocks/>
            <a:stCxn id="9" idx="0"/>
            <a:endCxn id="6" idx="4"/>
          </p:cNvCxnSpPr>
          <p:nvPr/>
        </p:nvCxnSpPr>
        <p:spPr>
          <a:xfrm flipV="1">
            <a:off x="9100456" y="3511092"/>
            <a:ext cx="1" cy="144955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D0F8A2-4605-8D6A-8B99-33FC18F89A7A}"/>
              </a:ext>
            </a:extLst>
          </p:cNvPr>
          <p:cNvCxnSpPr>
            <a:cxnSpLocks/>
            <a:stCxn id="8" idx="3"/>
            <a:endCxn id="6" idx="2"/>
          </p:cNvCxnSpPr>
          <p:nvPr/>
        </p:nvCxnSpPr>
        <p:spPr>
          <a:xfrm flipV="1">
            <a:off x="5277757" y="3267978"/>
            <a:ext cx="3579585" cy="187733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EC7327-903C-51FB-9E49-7B4C51BA9BD1}"/>
              </a:ext>
            </a:extLst>
          </p:cNvPr>
          <p:cNvCxnSpPr>
            <a:cxnSpLocks/>
            <a:stCxn id="9" idx="1"/>
            <a:endCxn id="5" idx="5"/>
          </p:cNvCxnSpPr>
          <p:nvPr/>
        </p:nvCxnSpPr>
        <p:spPr>
          <a:xfrm flipH="1" flipV="1">
            <a:off x="4889051" y="3520963"/>
            <a:ext cx="3650791" cy="1624345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17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98F41-C50C-CC23-783B-08075441B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Взаимная блокировка (</a:t>
            </a:r>
            <a:r>
              <a:rPr lang="en-US" dirty="0"/>
              <a:t>deadlock)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49D67-39EE-6A36-5111-9DC7E8E03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 ситуация в многозадачной программе, при которой два или более потока блокируют друг друга, ожидая освобождения ресурсов, которые заняты другими участниками блокировки</a:t>
            </a:r>
          </a:p>
          <a:p>
            <a:r>
              <a:rPr lang="ru-RU" dirty="0"/>
              <a:t>Условия возникновения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Повторный захват </a:t>
            </a:r>
            <a:r>
              <a:rPr lang="ru-RU" dirty="0" err="1"/>
              <a:t>нерекурсивного</a:t>
            </a:r>
            <a:r>
              <a:rPr lang="ru-RU" dirty="0"/>
              <a:t> примитива</a:t>
            </a:r>
            <a:endParaRPr lang="en-US" dirty="0"/>
          </a:p>
          <a:p>
            <a:pPr lvl="1"/>
            <a:r>
              <a:rPr lang="ru-RU" dirty="0"/>
              <a:t>Взаимное владение</a:t>
            </a:r>
          </a:p>
          <a:p>
            <a:pPr lvl="1"/>
            <a:r>
              <a:rPr lang="ru-RU" dirty="0"/>
              <a:t>Удержание и ожидание</a:t>
            </a:r>
          </a:p>
          <a:p>
            <a:pPr lvl="1"/>
            <a:r>
              <a:rPr lang="ru-RU" dirty="0"/>
              <a:t>Отсутствие принудительного освобождения</a:t>
            </a:r>
          </a:p>
          <a:p>
            <a:pPr lvl="1"/>
            <a:r>
              <a:rPr lang="ru-RU" dirty="0"/>
              <a:t>Циклическое ожидание</a:t>
            </a:r>
          </a:p>
        </p:txBody>
      </p:sp>
    </p:spTree>
    <p:extLst>
      <p:ext uri="{BB962C8B-B14F-4D97-AF65-F5344CB8AC3E}">
        <p14:creationId xmlns:p14="http://schemas.microsoft.com/office/powerpoint/2010/main" val="2842598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BD14DF-7CFC-31E9-A779-DD940F02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Повторный захват </a:t>
            </a:r>
            <a:r>
              <a:rPr lang="ru-RU" dirty="0" err="1"/>
              <a:t>нерекурсивного</a:t>
            </a:r>
            <a:r>
              <a:rPr lang="ru-RU" dirty="0"/>
              <a:t> мьютекса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473991-AC31-5C1C-FFA9-A9F5A5A22B65}"/>
              </a:ext>
            </a:extLst>
          </p:cNvPr>
          <p:cNvSpPr txBox="1"/>
          <p:nvPr/>
        </p:nvSpPr>
        <p:spPr>
          <a:xfrm>
            <a:off x="838200" y="6308209"/>
            <a:ext cx="3598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https://godbolt.org/z/3Pxa7rEKa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F908CC-B5A2-B2B6-53B4-E3059660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825" y="1423712"/>
            <a:ext cx="2321437" cy="2387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16FFF8-6EB8-A761-F4D4-10CF1C337F10}"/>
              </a:ext>
            </a:extLst>
          </p:cNvPr>
          <p:cNvSpPr txBox="1"/>
          <p:nvPr/>
        </p:nvSpPr>
        <p:spPr>
          <a:xfrm>
            <a:off x="838200" y="1915297"/>
            <a:ext cx="830888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std::mutex m;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lk1{ m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1st lock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lk2{ m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2nd lock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932A6-32D3-4954-0B0D-D1365CFB1883}"/>
              </a:ext>
            </a:extLst>
          </p:cNvPr>
          <p:cNvSpPr txBox="1"/>
          <p:nvPr/>
        </p:nvSpPr>
        <p:spPr>
          <a:xfrm>
            <a:off x="6096000" y="4647049"/>
            <a:ext cx="5902411" cy="20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747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4"/>
              </a:rPr>
              <a:t>std::mutex::lock</a:t>
            </a:r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>
              <a:lnSpc>
                <a:spcPts val="1747"/>
              </a:lnSpc>
            </a:pPr>
            <a:endParaRPr lang="en-US" b="0" i="0" dirty="0">
              <a:solidFill>
                <a:srgbClr val="000000"/>
              </a:solidFill>
              <a:effectLst/>
              <a:latin typeface="DejaVuSans"/>
            </a:endParaRPr>
          </a:p>
          <a:p>
            <a:pPr algn="l">
              <a:lnSpc>
                <a:spcPts val="1747"/>
              </a:lnSpc>
            </a:pPr>
            <a:r>
              <a:rPr lang="en-US" b="0" i="0" dirty="0">
                <a:solidFill>
                  <a:srgbClr val="000000"/>
                </a:solidFill>
                <a:effectLst/>
              </a:rPr>
              <a:t>If lock is called by a thread that already owns the mutex, the behavior is undefined: for example, the program may deadlock.</a:t>
            </a:r>
          </a:p>
          <a:p>
            <a:pPr algn="l">
              <a:lnSpc>
                <a:spcPts val="1747"/>
              </a:lnSpc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implementation that can detect the invalid usage is encouraged to throw a </a:t>
            </a:r>
            <a:r>
              <a:rPr lang="en-US" b="0" i="0" dirty="0">
                <a:solidFill>
                  <a:srgbClr val="000000"/>
                </a:solidFill>
                <a:effectLst/>
                <a:hlinkClick r:id="rId5"/>
              </a:rPr>
              <a:t>std::</a:t>
            </a:r>
            <a:r>
              <a:rPr lang="en-US" b="0" i="0" dirty="0" err="1">
                <a:solidFill>
                  <a:srgbClr val="000000"/>
                </a:solidFill>
                <a:effectLst/>
                <a:hlinkClick r:id="rId5"/>
              </a:rPr>
              <a:t>system_error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with error condition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resource_deadlock_would_occur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instead of deadlocking.</a:t>
            </a:r>
          </a:p>
        </p:txBody>
      </p:sp>
    </p:spTree>
    <p:extLst>
      <p:ext uri="{BB962C8B-B14F-4D97-AF65-F5344CB8AC3E}">
        <p14:creationId xmlns:p14="http://schemas.microsoft.com/office/powerpoint/2010/main" val="2749443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05703-1548-682B-AECA-10BF56D1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об обедающих философах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31320-7387-5894-C33B-F27CF6DD81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Иллюстрирует проблему синхронизации при разработке параллельны алгоритмов</a:t>
            </a:r>
          </a:p>
          <a:p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859F414F-160F-A6EB-5278-A30FB8DBB6D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180" y="1825625"/>
            <a:ext cx="41956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851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4090</TotalTime>
  <Words>3008</Words>
  <Application>Microsoft Office PowerPoint</Application>
  <PresentationFormat>Widescreen</PresentationFormat>
  <Paragraphs>384</Paragraphs>
  <Slides>21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Aptos</vt:lpstr>
      <vt:lpstr>Aptos Display</vt:lpstr>
      <vt:lpstr>Arial</vt:lpstr>
      <vt:lpstr>Consolas</vt:lpstr>
      <vt:lpstr>DejaVuSans</vt:lpstr>
      <vt:lpstr>Impact</vt:lpstr>
      <vt:lpstr>Segoe UI</vt:lpstr>
      <vt:lpstr>Office Theme</vt:lpstr>
      <vt:lpstr>Взаимная блокировка</vt:lpstr>
      <vt:lpstr>Взаимная блокировка</vt:lpstr>
      <vt:lpstr>Взаимная блокировка</vt:lpstr>
      <vt:lpstr>Присваивание стека</vt:lpstr>
      <vt:lpstr>Используем мьютексы</vt:lpstr>
      <vt:lpstr>Причина зависания</vt:lpstr>
      <vt:lpstr>Взаимная блокировка (deadlock)</vt:lpstr>
      <vt:lpstr>Повторный захват нерекурсивного мьютекса</vt:lpstr>
      <vt:lpstr>Задача об обедающих философах</vt:lpstr>
      <vt:lpstr>PowerPoint Presentation</vt:lpstr>
      <vt:lpstr>Способы решения проблемы обедающих философов</vt:lpstr>
      <vt:lpstr>PowerPoint Presentation</vt:lpstr>
      <vt:lpstr>PowerPoint Presentation</vt:lpstr>
      <vt:lpstr>PowerPoint Presentation</vt:lpstr>
      <vt:lpstr>Исправляем deadlock</vt:lpstr>
      <vt:lpstr>Прочие ситуации возникновения deadlock</vt:lpstr>
      <vt:lpstr>Решение проблемы взаимных блокировок</vt:lpstr>
      <vt:lpstr>PowerPoint Presentation</vt:lpstr>
      <vt:lpstr>PowerPoint Presentation</vt:lpstr>
      <vt:lpstr>Список литературы</vt:lpstr>
      <vt:lpstr>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Алексей Малов</cp:lastModifiedBy>
  <cp:revision>32</cp:revision>
  <dcterms:created xsi:type="dcterms:W3CDTF">2025-02-03T14:52:05Z</dcterms:created>
  <dcterms:modified xsi:type="dcterms:W3CDTF">2025-02-25T15:10:16Z</dcterms:modified>
</cp:coreProperties>
</file>